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271" r:id="rId2"/>
    <p:sldId id="274" r:id="rId3"/>
    <p:sldId id="262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5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0066"/>
    <a:srgbClr val="006600"/>
    <a:srgbClr val="CC0066"/>
    <a:srgbClr val="333300"/>
    <a:srgbClr val="003399"/>
    <a:srgbClr val="666633"/>
    <a:srgbClr val="CC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66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C1E1A-4945-426B-A5D1-EDFAC05067AE}" type="datetimeFigureOut">
              <a:rPr lang="en-IN" smtClean="0"/>
              <a:t>05-05-2020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DD0DA-E07C-424F-9080-6C315E328C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84356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EC26B-AAB3-43A3-8884-A1DDB5A401A6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E99F4-511B-4E59-897A-518C7CE966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655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E99F4-511B-4E59-897A-518C7CE9665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8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E99F4-511B-4E59-897A-518C7CE9665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4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60E980B6-1B64-4946-9C33-2C17EBD8BA45}" type="datetime1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469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B4705659-C542-43D8-AC2B-1B274597F21A}" type="datetime1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0804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4659-FEDE-43AE-BFF2-996F77A8E5C9}" type="datetime1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62272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8BE0E-DC01-47CF-89F2-0199C32E4CA7}" type="datetime1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5226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B207-FED3-4E38-958F-0FAE0D45D237}" type="datetime1">
              <a:rPr lang="en-US" smtClean="0"/>
              <a:t>5/5/2020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8595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4995-E7F4-4A5E-A767-7C88FCEBE851}" type="datetime1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8319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F432-2B94-4FD6-AD25-A68FC8B67C38}" type="datetime1">
              <a:rPr lang="en-US" smtClean="0"/>
              <a:t>5/5/2020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37476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C5C7-7E92-4156-BCFB-0FB161E3FC29}" type="datetime1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767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F614-06D6-4793-AC7E-733F5B9B60B0}" type="datetime1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9616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101-7DC2-4A2D-8645-9AF24BC7AFFA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8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14DD-6FD3-47EB-A63F-47265CEE1947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817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2657-56EF-4D63-96AD-070A8AB05F6F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71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9A82-C4A3-4B7C-937C-E14F5935DE92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7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8B4E6-EC4F-490C-8FD3-769B6C345611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525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56AA-EB2A-4771-BA05-D7D5AEAECAB7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332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CFAAB-D729-472C-9B5C-5C60150E9C3E}" type="datetime1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47408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B08DC-3613-4D27-A01B-4A4A6E639DF4}" type="datetime1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RS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3007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lum/>
          </a:blip>
          <a:srcRect/>
          <a:stretch>
            <a:fillRect l="12000" t="24000" r="7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6B45A4-8709-43D6-A553-345D43E9B552}" type="datetime1">
              <a:rPr lang="en-US" smtClean="0">
                <a:solidFill>
                  <a:schemeClr val="tx2">
                    <a:shade val="90000"/>
                  </a:schemeClr>
                </a:solidFill>
              </a:rPr>
              <a:t>5/5/2020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RS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59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</a:t>
            </a:fld>
            <a:endParaRPr kumimoji="0" lang="en-US"/>
          </a:p>
        </p:txBody>
      </p:sp>
      <p:sp>
        <p:nvSpPr>
          <p:cNvPr id="2" name="TextBox 1"/>
          <p:cNvSpPr txBox="1"/>
          <p:nvPr/>
        </p:nvSpPr>
        <p:spPr>
          <a:xfrm>
            <a:off x="1371600" y="1828800"/>
            <a:ext cx="53361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GLYCOLYSIS</a:t>
            </a:r>
            <a:endParaRPr lang="en-IN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96284" y="5432272"/>
            <a:ext cx="3414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spc="3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Mr. RAJENDRA </a:t>
            </a:r>
            <a:r>
              <a:rPr lang="en-IN" b="1" spc="3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SINGH</a:t>
            </a:r>
            <a:endParaRPr lang="en-IN" b="1" spc="3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AXON|BIO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endParaRPr lang="en-IN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1295400"/>
            <a:ext cx="6096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Synopsis: -</a:t>
            </a:r>
          </a:p>
          <a:p>
            <a:endParaRPr lang="en-IN" sz="36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IN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Introduction</a:t>
            </a:r>
          </a:p>
          <a:p>
            <a:pPr marL="342900" indent="-342900">
              <a:buAutoNum type="arabicPeriod"/>
            </a:pPr>
            <a:r>
              <a:rPr lang="en-IN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History</a:t>
            </a:r>
          </a:p>
          <a:p>
            <a:pPr marL="342900" indent="-342900">
              <a:buAutoNum type="arabicPeriod"/>
            </a:pPr>
            <a:r>
              <a:rPr lang="en-IN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Carbohydrate Metabolism</a:t>
            </a:r>
          </a:p>
          <a:p>
            <a:pPr marL="342900" indent="-342900">
              <a:buAutoNum type="arabicPeriod"/>
            </a:pPr>
            <a:r>
              <a:rPr lang="en-IN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Biological significance.</a:t>
            </a:r>
          </a:p>
          <a:p>
            <a:pPr marL="342900" indent="-342900">
              <a:buAutoNum type="arabicPeriod"/>
            </a:pPr>
            <a:r>
              <a:rPr lang="en-IN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References</a:t>
            </a:r>
            <a:endParaRPr lang="en-IN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52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43000" y="408295"/>
            <a:ext cx="6718723" cy="13716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GLYCOLYSIS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09600" y="2514600"/>
            <a:ext cx="8434929" cy="3248464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* Glycolysis is derived from greek word 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glycose-glucose, lysis-breakdown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sz="26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*  During this process one molecules of glucose is degraded into two molecules of pyruvate.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*  Free energy is released in this process and is stored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 two molecules of “ATP” and two  molecules of NADH.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52734" y="60677"/>
            <a:ext cx="8610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HISTORY:</a:t>
            </a:r>
            <a:endParaRPr lang="en-US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926832"/>
            <a:ext cx="8229600" cy="8382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Glycolysis was the very 1</a:t>
            </a:r>
            <a:r>
              <a:rPr lang="en-US" sz="2000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biochemistry studied and it is the 1</a:t>
            </a:r>
            <a:r>
              <a:rPr lang="en-US" sz="2000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metabolic pathway discovered.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981200"/>
            <a:ext cx="8229600" cy="8382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charset="0"/>
              <a:buChar char="•"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Louis pasture (1854-1864):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observed that fermentation is caused by micro-organisms and also found that aerobic growth requires less glucose than anaerobic condition.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2971800"/>
            <a:ext cx="8229600" cy="8382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Buchner (1897):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 that reaction of glycolysis can be carried out in a cell-free yeast extract.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681318" y="3962400"/>
            <a:ext cx="8234082" cy="1676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Harden and young (1905): 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 that (1). Inorganic phosphate is required fermentation.  </a:t>
            </a:r>
          </a:p>
          <a:p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(2). Yeast extract could be separated in small molecular weight essential coenzymes and bigger molecules called </a:t>
            </a:r>
            <a:r>
              <a:rPr lang="en-US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zymase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kumimoji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81011"/>
            <a:ext cx="5562600" cy="1143001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n w="1905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CARBOHYDRATE METABOLISM :</a:t>
            </a:r>
            <a:endParaRPr lang="en-US" sz="2400" b="1" dirty="0">
              <a:ln w="1905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24214"/>
            <a:ext cx="413483" cy="356981"/>
          </a:xfrm>
        </p:spPr>
        <p:txBody>
          <a:bodyPr/>
          <a:lstStyle/>
          <a:p>
            <a:fld id="{042AED99-7FB4-404E-8A97-64753DCE42EC}" type="slidenum">
              <a:rPr kumimoji="0" lang="en-US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kumimoji="0" 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7701" y="823575"/>
            <a:ext cx="80772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There is 60% of ingested food consist of polysaccharide carbohydrates, while the disaccharide carbohydrates like 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sucrose 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lactose 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important in the diet of infants.</a:t>
            </a:r>
          </a:p>
          <a:p>
            <a:pPr>
              <a:buFont typeface="Arial" charset="0"/>
              <a:buChar char="•"/>
            </a:pPr>
            <a:endParaRPr lang="en-US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end product of carbohydrate digestion is mainly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glucose, fructose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galactose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These simple sugars are absorbed in the 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intestine 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are carried to the liver through the 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stream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Here they are transferred into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glycogen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through </a:t>
            </a:r>
            <a:r>
              <a:rPr lang="en-US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glucose-6-phosphate.</a:t>
            </a:r>
          </a:p>
          <a:p>
            <a:endParaRPr lang="en-US" sz="2000" b="1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glycogen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stored in the liver.</a:t>
            </a:r>
          </a:p>
          <a:p>
            <a:pPr>
              <a:buFont typeface="Arial" charset="0"/>
              <a:buChar char="•"/>
            </a:pPr>
            <a:endParaRPr lang="en-US" sz="20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carbohydrate metabolism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 of carbohydrate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takes by two steps: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Catabolism</a:t>
            </a:r>
          </a:p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Anabolism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838200"/>
            <a:ext cx="83806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AutoNum type="arabicPeriod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Catabolism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In catabolism degradation of complex organic molecules into simpler molecules.</a:t>
            </a:r>
          </a:p>
          <a:p>
            <a:pPr marL="342900" indent="-342900"/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* In this process energy is released.</a:t>
            </a:r>
          </a:p>
          <a:p>
            <a:pPr marL="342900" indent="-342900"/>
            <a:endParaRPr lang="en-US" sz="24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AutoNum type="arabicPeriod" startAt="2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Anabolism:</a:t>
            </a:r>
          </a:p>
          <a:p>
            <a:pPr marL="342900" indent="-342900"/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* Anabolism is the process of biosynthesis in which complex molecules are produced from simpler molecules. </a:t>
            </a:r>
          </a:p>
          <a:p>
            <a:pPr marL="342900" indent="-342900"/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* In this process energy is required.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7054" y="304800"/>
            <a:ext cx="86907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Glycolysis: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0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Embden-meyerhof-parnas method/pathway)</a:t>
            </a:r>
          </a:p>
          <a:p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Glycolysis is the breakdown of glucose upto the formation of pyruvic acid. Each glucose molecules forms two molecules of pyruvic  acid.</a:t>
            </a:r>
          </a:p>
          <a:p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breakdown of glucose is takes place in a series of steps, each stepwise reaction is catalyzed by a specific enzyme.</a:t>
            </a:r>
          </a:p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Glycolysis may be divided into two phases :</a:t>
            </a:r>
          </a:p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Preparatory phase.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2. Oxidative phase.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Preparatory phase :-</a:t>
            </a:r>
          </a:p>
          <a:p>
            <a:pPr marL="457200" indent="-457200"/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The 1</a:t>
            </a:r>
            <a:r>
              <a:rPr lang="en-US" sz="2000" baseline="30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four (1-4) steps in glycolysis represents the preparatory phase.</a:t>
            </a:r>
          </a:p>
          <a:p>
            <a:pPr marL="457200" indent="-457200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* In this phase breakdown of glucose and low energy phosphorylation occurs and I is expended.</a:t>
            </a:r>
          </a:p>
          <a:p>
            <a:pPr marL="457200" indent="-457200">
              <a:buAutoNum type="arabicPeriod" startAt="2"/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Oxidative phase :-</a:t>
            </a:r>
          </a:p>
          <a:p>
            <a:pPr marL="457200" indent="-457200"/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The end (5-9) steps in glycolysis represents the oxidative phase.</a:t>
            </a:r>
          </a:p>
          <a:p>
            <a:pPr marL="457200" indent="-457200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* In this phase high-energy phosphate bonds are formed and the energy is stored.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733800" y="457200"/>
            <a:ext cx="1524000" cy="5334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495800" y="1066800"/>
            <a:ext cx="76200" cy="5334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95600" y="1676400"/>
            <a:ext cx="3124200" cy="4572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GLUCOSE-6-PHOSPHATE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495800" y="2209800"/>
            <a:ext cx="76200" cy="3048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2590800"/>
            <a:ext cx="3124200" cy="4572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FRUCTOSE-6-PHOSPHATE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495800" y="3124200"/>
            <a:ext cx="76200" cy="6096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0" y="3810000"/>
            <a:ext cx="3581400" cy="4572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FRUCTOSE-1-6-DIPHOSPHATE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495800" y="4343400"/>
            <a:ext cx="76200" cy="6858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3124200" y="5257800"/>
            <a:ext cx="2667000" cy="152400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4876800"/>
            <a:ext cx="2819400" cy="1143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DIHYDROXIACETONE PHOSPHATE 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DHAP)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43600" y="4800600"/>
            <a:ext cx="3048000" cy="762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PHOSPHOGLYCERALDEHYDE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4572000" y="1066800"/>
            <a:ext cx="228600" cy="533400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24400" y="990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4400" y="1371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ADP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urved Right Arrow 17"/>
          <p:cNvSpPr/>
          <p:nvPr/>
        </p:nvSpPr>
        <p:spPr>
          <a:xfrm>
            <a:off x="4572000" y="3200400"/>
            <a:ext cx="228600" cy="533400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4400" y="3124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4400" y="3429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ADP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14800" y="5026223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ISOMERISATION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7010400" y="5791200"/>
            <a:ext cx="228600" cy="6858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685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</a:t>
            </a:r>
          </a:p>
          <a:p>
            <a:pPr marL="342900" indent="-342900"/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 </a:t>
            </a:r>
            <a:r>
              <a:rPr lang="en-US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HEXOKINASE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4800" y="18288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ISOMERISATION</a:t>
            </a:r>
          </a:p>
          <a:p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 </a:t>
            </a:r>
            <a:r>
              <a:rPr lang="en-US" i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PHOSPHOGLUCOISOMERASE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29718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PHOSPHORILATION</a:t>
            </a:r>
          </a:p>
          <a:p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 </a:t>
            </a:r>
            <a:r>
              <a:rPr lang="en-US" i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PHOSPHOFRUCTOKINASE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000" y="3962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CLEAVAGE</a:t>
            </a:r>
          </a:p>
          <a:p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b="1" i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ALDOLASE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kumimoji="0" 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  <p:bldP spid="23" grpId="0"/>
      <p:bldP spid="25" grpId="0"/>
      <p:bldP spid="24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9400" y="381000"/>
            <a:ext cx="3352800" cy="685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PHOSPHOGLYCERALDEHYDE</a:t>
            </a:r>
          </a:p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PGAL )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1143000"/>
            <a:ext cx="76200" cy="5334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1828800"/>
            <a:ext cx="44196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3 – DIPHOSPHOGLYCERIC ACID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3048000"/>
            <a:ext cx="3886200" cy="533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PHOSPHOGLYCERIC ACID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343400" y="2362200"/>
            <a:ext cx="152400" cy="609600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343400" y="3657600"/>
            <a:ext cx="152400" cy="381000"/>
          </a:xfrm>
          <a:prstGeom prst="down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4114800"/>
            <a:ext cx="38862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PHOSPHOGLYCERIC ACID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343400" y="4648200"/>
            <a:ext cx="152400" cy="457200"/>
          </a:xfrm>
          <a:prstGeom prst="down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4600" y="5334000"/>
            <a:ext cx="38862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PHOSPHOENOL PYRUVIC ACID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419600" y="5867400"/>
            <a:ext cx="152400" cy="838200"/>
          </a:xfrm>
          <a:prstGeom prst="down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Bent Arrow 15"/>
          <p:cNvSpPr/>
          <p:nvPr/>
        </p:nvSpPr>
        <p:spPr>
          <a:xfrm>
            <a:off x="3352800" y="1219200"/>
            <a:ext cx="990600" cy="228600"/>
          </a:xfrm>
          <a:prstGeom prst="bent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1447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H2PO4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triped Right Arrow 18"/>
          <p:cNvSpPr/>
          <p:nvPr/>
        </p:nvSpPr>
        <p:spPr>
          <a:xfrm>
            <a:off x="4495800" y="1447800"/>
            <a:ext cx="228600" cy="76200"/>
          </a:xfrm>
          <a:prstGeom prst="stripedRight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4400" y="1371600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triped Right Arrow 20"/>
          <p:cNvSpPr/>
          <p:nvPr/>
        </p:nvSpPr>
        <p:spPr>
          <a:xfrm>
            <a:off x="5181600" y="1447800"/>
            <a:ext cx="304800" cy="76200"/>
          </a:xfrm>
          <a:prstGeom prst="stripedRightArrow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urved Right Arrow 21"/>
          <p:cNvSpPr/>
          <p:nvPr/>
        </p:nvSpPr>
        <p:spPr>
          <a:xfrm>
            <a:off x="5486400" y="1143000"/>
            <a:ext cx="304800" cy="609600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91200" y="9906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7400" y="14478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NADH+H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6400800" y="1143000"/>
            <a:ext cx="152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 flipV="1">
            <a:off x="6400006" y="1143000"/>
            <a:ext cx="153194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6934200" y="1524000"/>
            <a:ext cx="153194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V="1">
            <a:off x="6934200" y="1524000"/>
            <a:ext cx="151606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triped Right Arrow 42"/>
          <p:cNvSpPr/>
          <p:nvPr/>
        </p:nvSpPr>
        <p:spPr>
          <a:xfrm>
            <a:off x="4495800" y="2514600"/>
            <a:ext cx="228600" cy="121919"/>
          </a:xfrm>
          <a:prstGeom prst="stripedRightArrow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00600" y="2438400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Striped Right Arrow 44"/>
          <p:cNvSpPr/>
          <p:nvPr/>
        </p:nvSpPr>
        <p:spPr>
          <a:xfrm>
            <a:off x="5105400" y="2514600"/>
            <a:ext cx="228600" cy="121919"/>
          </a:xfrm>
          <a:prstGeom prst="stripedRightArrow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urved Right Arrow 45"/>
          <p:cNvSpPr/>
          <p:nvPr/>
        </p:nvSpPr>
        <p:spPr>
          <a:xfrm>
            <a:off x="5334000" y="2362200"/>
            <a:ext cx="304800" cy="533400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38800" y="220980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ADP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38800" y="260246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Striped Right Arrow 48"/>
          <p:cNvSpPr/>
          <p:nvPr/>
        </p:nvSpPr>
        <p:spPr>
          <a:xfrm>
            <a:off x="4495800" y="4800600"/>
            <a:ext cx="381000" cy="152400"/>
          </a:xfrm>
          <a:prstGeom prst="stripedRight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53000" y="464820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H2O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Curved Right Arrow 50"/>
          <p:cNvSpPr/>
          <p:nvPr/>
        </p:nvSpPr>
        <p:spPr>
          <a:xfrm>
            <a:off x="4572000" y="5943600"/>
            <a:ext cx="304800" cy="685800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800600" y="571500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ADP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0600" y="632460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Bent Arrow 36"/>
          <p:cNvSpPr/>
          <p:nvPr/>
        </p:nvSpPr>
        <p:spPr>
          <a:xfrm rot="10800000">
            <a:off x="6553200" y="304801"/>
            <a:ext cx="1981200" cy="304800"/>
          </a:xfrm>
          <a:prstGeom prst="bent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533400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PHOSPHORYLATION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AND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OXIDATTIVE DEHYDROGENATION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PHOSPHOTRIOSE </a:t>
            </a:r>
          </a:p>
          <a:p>
            <a:r>
              <a:rPr lang="en-US" sz="1600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DEHYDROGENATION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200" y="22860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ATP GENERATION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( 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PHOSPHOGLYCERYLKINASE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2400" y="33528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ISOMERISATION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( 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PHOSPHOGLYCEROMUTASE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8600" y="44958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DEHYDRATION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( 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ENOLASE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4800" y="58674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ATP GENERATION</a:t>
            </a:r>
          </a:p>
          <a:p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( 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PYRUVATE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KINASE</a:t>
            </a:r>
            <a:r>
              <a:rPr lang="en-US" sz="1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kumimoji="0"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/>
      <p:bldP spid="19" grpId="0" animBg="1"/>
      <p:bldP spid="20" grpId="0"/>
      <p:bldP spid="21" grpId="0" animBg="1"/>
      <p:bldP spid="22" grpId="0" animBg="1"/>
      <p:bldP spid="23" grpId="0"/>
      <p:bldP spid="25" grpId="0"/>
      <p:bldP spid="43" grpId="0" animBg="1"/>
      <p:bldP spid="44" grpId="0"/>
      <p:bldP spid="45" grpId="0" animBg="1"/>
      <p:bldP spid="46" grpId="0" animBg="1"/>
      <p:bldP spid="47" grpId="0"/>
      <p:bldP spid="48" grpId="0"/>
      <p:bldP spid="49" grpId="0" animBg="1"/>
      <p:bldP spid="50" grpId="0"/>
      <p:bldP spid="51" grpId="0" animBg="1"/>
      <p:bldP spid="52" grpId="0"/>
      <p:bldP spid="53" grpId="0"/>
      <p:bldP spid="37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4419600" y="76200"/>
            <a:ext cx="152400" cy="11430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1800" y="1371600"/>
            <a:ext cx="3276600" cy="10668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PYRUVIC ACID</a:t>
            </a:r>
            <a:endParaRPr lang="en-US" sz="1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Bent Arrow 5"/>
          <p:cNvSpPr/>
          <p:nvPr/>
        </p:nvSpPr>
        <p:spPr>
          <a:xfrm rot="10800000">
            <a:off x="2362200" y="2971800"/>
            <a:ext cx="2133600" cy="304799"/>
          </a:xfrm>
          <a:prstGeom prst="bentArrow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495800" y="2590800"/>
            <a:ext cx="152400" cy="114300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nip Same Side Corner Rectangle 7"/>
          <p:cNvSpPr/>
          <p:nvPr/>
        </p:nvSpPr>
        <p:spPr>
          <a:xfrm>
            <a:off x="381000" y="2743200"/>
            <a:ext cx="1905000" cy="762000"/>
          </a:xfrm>
          <a:prstGeom prst="snip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LACTIC ACID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25146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600" b="1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LACTIC ACID FERMENTATION</a:t>
            </a:r>
            <a:endParaRPr lang="en-US" sz="1600" b="1" dirty="0">
              <a:ln w="11430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Bent-Up Arrow 9"/>
          <p:cNvSpPr/>
          <p:nvPr/>
        </p:nvSpPr>
        <p:spPr>
          <a:xfrm rot="5400000">
            <a:off x="5600700" y="1943100"/>
            <a:ext cx="304800" cy="2209800"/>
          </a:xfrm>
          <a:prstGeom prst="bent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25146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6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ALCOHOLIC FERMENTATION</a:t>
            </a:r>
            <a:endParaRPr lang="en-US" sz="1600" b="1" dirty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nip Same Side Corner Rectangle 11"/>
          <p:cNvSpPr/>
          <p:nvPr/>
        </p:nvSpPr>
        <p:spPr>
          <a:xfrm>
            <a:off x="7010400" y="2819400"/>
            <a:ext cx="1905000" cy="838200"/>
          </a:xfrm>
          <a:prstGeom prst="snip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ACETALDEHYDE</a:t>
            </a:r>
            <a:endParaRPr lang="en-US" sz="1600" dirty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7924800" y="3733800"/>
            <a:ext cx="152400" cy="7620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be 14"/>
          <p:cNvSpPr/>
          <p:nvPr/>
        </p:nvSpPr>
        <p:spPr>
          <a:xfrm>
            <a:off x="7162800" y="4572000"/>
            <a:ext cx="1676400" cy="1295400"/>
          </a:xfrm>
          <a:prstGeom prst="cube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RelaxedModerately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 smtClean="0">
                <a:ln w="90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ETHYL ALCOHOL</a:t>
            </a:r>
            <a:endParaRPr lang="en-US" sz="1600" b="1" cap="all" dirty="0">
              <a:ln w="900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00400" y="4343400"/>
            <a:ext cx="2971800" cy="338554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Krebs cycle</a:t>
            </a:r>
            <a:endParaRPr lang="en-US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kumimoji="0"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2817" y="27722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Steps involved in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Glycolysis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812988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blipFill>
                  <a:blip r:embed="rId2"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 1.  </a:t>
            </a:r>
            <a:r>
              <a:rPr lang="en-US" sz="2000" u="sng" dirty="0" smtClean="0">
                <a:blipFill>
                  <a:blip r:embed="rId2"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</a:t>
            </a:r>
            <a:r>
              <a:rPr lang="en-US" sz="2000" dirty="0" smtClean="0">
                <a:blipFill>
                  <a:blip r:embed="rId2"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endParaRPr lang="en-US" sz="2000" dirty="0">
              <a:blipFill>
                <a:blip r:embed="rId2"/>
                <a:tile tx="0" ty="0" sx="100000" sy="100000" flip="none" algn="tl"/>
              </a:blip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3058" y="1281874"/>
            <a:ext cx="6477000" cy="50167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It is the first step in the breakdown of carbohydrates.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glucose is stable compound so, it normally resist the breakdown.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activation of glucose molecule takes place by a reaction called oxidative phosphorylation.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 phosphate group is attached to glucose by a low energy phosphate bond ( -p ), and glucose-6-phosphate is formed.</a:t>
            </a:r>
          </a:p>
          <a:p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reaction is facilitated by an enzyme called </a:t>
            </a:r>
            <a:r>
              <a:rPr lang="en-US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Hexokinase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 as an activator.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phosphate group is derived from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 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breakdown to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ADP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example:-</a:t>
            </a:r>
          </a:p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The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hormones insulin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estrogen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 </a:t>
            </a:r>
            <a:r>
              <a:rPr lang="en-US" sz="20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blood glucose to </a:t>
            </a:r>
            <a:r>
              <a:rPr lang="en-US" sz="20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glucose-6-phosphate.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3765452" y="6629400"/>
            <a:ext cx="5683348" cy="539261"/>
          </a:xfrm>
          <a:custGeom>
            <a:avLst/>
            <a:gdLst>
              <a:gd name="connsiteX0" fmla="*/ 0 w 5683348"/>
              <a:gd name="connsiteY0" fmla="*/ 168812 h 539261"/>
              <a:gd name="connsiteX1" fmla="*/ 548640 w 5683348"/>
              <a:gd name="connsiteY1" fmla="*/ 337625 h 539261"/>
              <a:gd name="connsiteX2" fmla="*/ 1026942 w 5683348"/>
              <a:gd name="connsiteY2" fmla="*/ 182880 h 539261"/>
              <a:gd name="connsiteX3" fmla="*/ 1744394 w 5683348"/>
              <a:gd name="connsiteY3" fmla="*/ 534572 h 539261"/>
              <a:gd name="connsiteX4" fmla="*/ 2180493 w 5683348"/>
              <a:gd name="connsiteY4" fmla="*/ 154745 h 539261"/>
              <a:gd name="connsiteX5" fmla="*/ 2855742 w 5683348"/>
              <a:gd name="connsiteY5" fmla="*/ 464234 h 539261"/>
              <a:gd name="connsiteX6" fmla="*/ 3319976 w 5683348"/>
              <a:gd name="connsiteY6" fmla="*/ 0 h 539261"/>
              <a:gd name="connsiteX7" fmla="*/ 3924886 w 5683348"/>
              <a:gd name="connsiteY7" fmla="*/ 464234 h 539261"/>
              <a:gd name="connsiteX8" fmla="*/ 4586068 w 5683348"/>
              <a:gd name="connsiteY8" fmla="*/ 14068 h 539261"/>
              <a:gd name="connsiteX9" fmla="*/ 5219114 w 5683348"/>
              <a:gd name="connsiteY9" fmla="*/ 379828 h 539261"/>
              <a:gd name="connsiteX10" fmla="*/ 5683348 w 5683348"/>
              <a:gd name="connsiteY10" fmla="*/ 14068 h 53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3348" h="539261">
                <a:moveTo>
                  <a:pt x="0" y="168812"/>
                </a:moveTo>
                <a:cubicBezTo>
                  <a:pt x="188741" y="252046"/>
                  <a:pt x="377483" y="335280"/>
                  <a:pt x="548640" y="337625"/>
                </a:cubicBezTo>
                <a:cubicBezTo>
                  <a:pt x="719797" y="339970"/>
                  <a:pt x="827650" y="150056"/>
                  <a:pt x="1026942" y="182880"/>
                </a:cubicBezTo>
                <a:cubicBezTo>
                  <a:pt x="1226234" y="215704"/>
                  <a:pt x="1552136" y="539261"/>
                  <a:pt x="1744394" y="534572"/>
                </a:cubicBezTo>
                <a:cubicBezTo>
                  <a:pt x="1936652" y="529883"/>
                  <a:pt x="1995268" y="166468"/>
                  <a:pt x="2180493" y="154745"/>
                </a:cubicBezTo>
                <a:cubicBezTo>
                  <a:pt x="2365718" y="143022"/>
                  <a:pt x="2665828" y="490025"/>
                  <a:pt x="2855742" y="464234"/>
                </a:cubicBezTo>
                <a:cubicBezTo>
                  <a:pt x="3045656" y="438443"/>
                  <a:pt x="3141785" y="0"/>
                  <a:pt x="3319976" y="0"/>
                </a:cubicBezTo>
                <a:cubicBezTo>
                  <a:pt x="3498167" y="0"/>
                  <a:pt x="3713871" y="461889"/>
                  <a:pt x="3924886" y="464234"/>
                </a:cubicBezTo>
                <a:cubicBezTo>
                  <a:pt x="4135901" y="466579"/>
                  <a:pt x="4370363" y="28136"/>
                  <a:pt x="4586068" y="14068"/>
                </a:cubicBezTo>
                <a:cubicBezTo>
                  <a:pt x="4801773" y="0"/>
                  <a:pt x="5036234" y="379828"/>
                  <a:pt x="5219114" y="379828"/>
                </a:cubicBezTo>
                <a:cubicBezTo>
                  <a:pt x="5401994" y="379828"/>
                  <a:pt x="5542671" y="196948"/>
                  <a:pt x="5683348" y="14068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scene3d>
            <a:camera prst="isometricOffAxis1To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7620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0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ISOMERISATION:</a:t>
            </a:r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1143000"/>
            <a:ext cx="6400800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Glucose-6-phosphate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undergoes internal molecular rearrangement to form </a:t>
            </a:r>
            <a:r>
              <a:rPr lang="en-US" sz="20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Fructose-6-phosphate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The catalytic enzyme is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Phosphoglucoisomerase.</a:t>
            </a:r>
            <a:r>
              <a:rPr lang="en-US" sz="2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changes takes place in the low energy value of the phosphate bond.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	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93068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</a:t>
            </a:r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4009072"/>
            <a:ext cx="5943600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Fructose-6-phosphate 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undergoes phosphorylation to form fructose-1,6-diphosphate.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CC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The catalytic enzyme is </a:t>
            </a:r>
            <a:r>
              <a:rPr lang="en-US" sz="2000" b="1" i="1" dirty="0" smtClean="0">
                <a:solidFill>
                  <a:srgbClr val="CC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phosphofructokinase.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666633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The phosphate group is derived from ATP which breaks down to ADP.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kumimoji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52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CLEAVAGE</a:t>
            </a:r>
            <a:r>
              <a:rPr lang="en-US" sz="24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 </a:t>
            </a:r>
            <a:endParaRPr lang="en-US" sz="24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853091"/>
            <a:ext cx="7696200" cy="526297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4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Fructose-1,6-diphosphate</a:t>
            </a:r>
            <a:r>
              <a:rPr lang="en-US" sz="24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splits into two halves between carbon atom 3 and 4 under the action of enzyme </a:t>
            </a:r>
            <a:r>
              <a:rPr lang="en-US" sz="2400" b="1" dirty="0" err="1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Aldolase</a:t>
            </a:r>
            <a:r>
              <a:rPr lang="en-US" sz="24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 smtClean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 two halves phosphates, each contain three carbon atoms, but are not identical.</a:t>
            </a:r>
          </a:p>
          <a:p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 one half is </a:t>
            </a:r>
            <a:r>
              <a:rPr lang="en-US" sz="24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dihyroxyacetone</a:t>
            </a:r>
            <a:r>
              <a:rPr lang="en-US" sz="24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phosphate 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(DHAP )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 other is </a:t>
            </a:r>
            <a:r>
              <a:rPr lang="en-US" sz="24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3-phosphoglyceraldehyde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These molecules undergoes isomerization and become identical </a:t>
            </a: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3-phosphoglyceraldehyde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(PGAL )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molecules.</a:t>
            </a:r>
          </a:p>
          <a:p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 catalyzing enzyme is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Triosephosphate isomerase. </a:t>
            </a:r>
            <a:endParaRPr lang="en-US" sz="24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3886200" y="6623539"/>
            <a:ext cx="5683348" cy="539261"/>
          </a:xfrm>
          <a:custGeom>
            <a:avLst/>
            <a:gdLst>
              <a:gd name="connsiteX0" fmla="*/ 0 w 5683348"/>
              <a:gd name="connsiteY0" fmla="*/ 168812 h 539261"/>
              <a:gd name="connsiteX1" fmla="*/ 548640 w 5683348"/>
              <a:gd name="connsiteY1" fmla="*/ 337625 h 539261"/>
              <a:gd name="connsiteX2" fmla="*/ 1026942 w 5683348"/>
              <a:gd name="connsiteY2" fmla="*/ 182880 h 539261"/>
              <a:gd name="connsiteX3" fmla="*/ 1744394 w 5683348"/>
              <a:gd name="connsiteY3" fmla="*/ 534572 h 539261"/>
              <a:gd name="connsiteX4" fmla="*/ 2180493 w 5683348"/>
              <a:gd name="connsiteY4" fmla="*/ 154745 h 539261"/>
              <a:gd name="connsiteX5" fmla="*/ 2855742 w 5683348"/>
              <a:gd name="connsiteY5" fmla="*/ 464234 h 539261"/>
              <a:gd name="connsiteX6" fmla="*/ 3319976 w 5683348"/>
              <a:gd name="connsiteY6" fmla="*/ 0 h 539261"/>
              <a:gd name="connsiteX7" fmla="*/ 3924886 w 5683348"/>
              <a:gd name="connsiteY7" fmla="*/ 464234 h 539261"/>
              <a:gd name="connsiteX8" fmla="*/ 4586068 w 5683348"/>
              <a:gd name="connsiteY8" fmla="*/ 14068 h 539261"/>
              <a:gd name="connsiteX9" fmla="*/ 5219114 w 5683348"/>
              <a:gd name="connsiteY9" fmla="*/ 379828 h 539261"/>
              <a:gd name="connsiteX10" fmla="*/ 5683348 w 5683348"/>
              <a:gd name="connsiteY10" fmla="*/ 14068 h 53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3348" h="539261">
                <a:moveTo>
                  <a:pt x="0" y="168812"/>
                </a:moveTo>
                <a:cubicBezTo>
                  <a:pt x="188741" y="252046"/>
                  <a:pt x="377483" y="335280"/>
                  <a:pt x="548640" y="337625"/>
                </a:cubicBezTo>
                <a:cubicBezTo>
                  <a:pt x="719797" y="339970"/>
                  <a:pt x="827650" y="150056"/>
                  <a:pt x="1026942" y="182880"/>
                </a:cubicBezTo>
                <a:cubicBezTo>
                  <a:pt x="1226234" y="215704"/>
                  <a:pt x="1552136" y="539261"/>
                  <a:pt x="1744394" y="534572"/>
                </a:cubicBezTo>
                <a:cubicBezTo>
                  <a:pt x="1936652" y="529883"/>
                  <a:pt x="1995268" y="166468"/>
                  <a:pt x="2180493" y="154745"/>
                </a:cubicBezTo>
                <a:cubicBezTo>
                  <a:pt x="2365718" y="143022"/>
                  <a:pt x="2665828" y="490025"/>
                  <a:pt x="2855742" y="464234"/>
                </a:cubicBezTo>
                <a:cubicBezTo>
                  <a:pt x="3045656" y="438443"/>
                  <a:pt x="3141785" y="0"/>
                  <a:pt x="3319976" y="0"/>
                </a:cubicBezTo>
                <a:cubicBezTo>
                  <a:pt x="3498167" y="0"/>
                  <a:pt x="3713871" y="461889"/>
                  <a:pt x="3924886" y="464234"/>
                </a:cubicBezTo>
                <a:cubicBezTo>
                  <a:pt x="4135901" y="466579"/>
                  <a:pt x="4370363" y="28136"/>
                  <a:pt x="4586068" y="14068"/>
                </a:cubicBezTo>
                <a:cubicBezTo>
                  <a:pt x="4801773" y="0"/>
                  <a:pt x="5036234" y="379828"/>
                  <a:pt x="5219114" y="379828"/>
                </a:cubicBezTo>
                <a:cubicBezTo>
                  <a:pt x="5401994" y="379828"/>
                  <a:pt x="5542671" y="196948"/>
                  <a:pt x="5683348" y="14068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scene3d>
            <a:camera prst="isometricOffAxis1To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kumimoji="0"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04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b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 AND OXIDATIVE DEHYDROGENATION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979996"/>
            <a:ext cx="6705600" cy="50167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 phosphoglyceraldehyde ( PGAL ) undergoes simultaneous phosphorylation  and oxidative dehydrogenation.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PGAL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 has a phosphate group attached to the one end by a low energy bond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-p ).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During phosphorylation, under the catalyzing action of enzyme </a:t>
            </a:r>
            <a:r>
              <a:rPr lang="en-US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phosphotriose dehydrogenase,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second phosphate group is added to the other end.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 phosphorylating agent which provides the phosphate group is phosphoric acid.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Oxidative dehydrogenation takes place simultaneously. Two atoms of hydrogen are removed and are accepted by </a:t>
            </a:r>
            <a:r>
              <a:rPr lang="en-US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r>
              <a:rPr lang="en-US" sz="2000" b="1" baseline="30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nicotinamide adenine dinucleotide), </a:t>
            </a:r>
            <a:r>
              <a:rPr lang="en-US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is converted into </a:t>
            </a:r>
            <a:r>
              <a:rPr lang="en-US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NADH+H</a:t>
            </a:r>
            <a:r>
              <a:rPr lang="en-US" sz="2000" b="1" baseline="30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dirty="0" smtClean="0">
                <a:solidFill>
                  <a:srgbClr val="66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newly added phosphate group acquires a high energy phosphate bond ( </a:t>
            </a:r>
            <a:r>
              <a:rPr lang="en-US" sz="2000" b="1" dirty="0" smtClean="0">
                <a:solidFill>
                  <a:srgbClr val="66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P ). </a:t>
            </a:r>
            <a:r>
              <a:rPr lang="en-US" sz="2000" dirty="0" smtClean="0">
                <a:solidFill>
                  <a:srgbClr val="66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 product is </a:t>
            </a:r>
            <a:r>
              <a:rPr lang="en-US" sz="2000" b="1" i="1" dirty="0" smtClean="0">
                <a:solidFill>
                  <a:srgbClr val="66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3- diphosphoglyceric acid, </a:t>
            </a:r>
            <a:r>
              <a:rPr lang="en-US" sz="2000" dirty="0" smtClean="0">
                <a:solidFill>
                  <a:srgbClr val="66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energy rich compound is formed.</a:t>
            </a:r>
            <a:endParaRPr lang="en-US" sz="2000" dirty="0">
              <a:solidFill>
                <a:srgbClr val="66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968517" y="5658870"/>
            <a:ext cx="413483" cy="365125"/>
          </a:xfrm>
        </p:spPr>
        <p:txBody>
          <a:bodyPr/>
          <a:lstStyle/>
          <a:p>
            <a:r>
              <a:rPr kumimoji="0"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7466" y="424766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 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endParaRPr lang="en-US" sz="2000" u="sng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911469"/>
            <a:ext cx="7010400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1, 3-diphosphoglyceric acid </a:t>
            </a:r>
            <a:r>
              <a:rPr lang="en-US" sz="20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transfer its phosphate with high energy bond to ADP, </a:t>
            </a:r>
            <a:r>
              <a:rPr lang="en-US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3-phosphoglyceric acid </a:t>
            </a:r>
            <a:r>
              <a:rPr lang="en-US" sz="20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PGAL )</a:t>
            </a:r>
            <a:r>
              <a:rPr lang="en-US" sz="20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catalytic enzyme is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phosphoglyceryl kinase.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ADP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acquires the high energy bond phosphate and becomes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ATP,</a:t>
            </a:r>
            <a:endParaRPr lang="en-US" sz="20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590800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ISOMERIZATION</a:t>
            </a:r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endParaRPr lang="en-US" sz="2000" u="sng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3029388"/>
            <a:ext cx="701040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3-phosphoglyceric acid 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molecules undergoes internal rearrangement and becomes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2-phosphoglyceric acid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 catalyzing enzyme is </a:t>
            </a:r>
            <a:r>
              <a:rPr lang="en-US" sz="2000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phosphoglyceromutase.</a:t>
            </a:r>
            <a:endParaRPr lang="en-US" sz="2000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7466" y="427013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000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DEHYDRATION</a:t>
            </a:r>
            <a:r>
              <a:rPr lang="en-US" sz="2000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  <a:endParaRPr lang="en-US" sz="20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8161" y="4801742"/>
            <a:ext cx="7086600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</a:t>
            </a:r>
            <a:r>
              <a:rPr lang="en-US" sz="2000" b="1" i="1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2-phosphoglyceric acid</a:t>
            </a:r>
            <a:r>
              <a:rPr lang="en-US" sz="2000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loses hydrogen and oxygen in the form of water ( </a:t>
            </a:r>
            <a:r>
              <a:rPr lang="en-US" sz="2000" i="1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dehydration ), </a:t>
            </a:r>
            <a:r>
              <a:rPr lang="en-US" sz="2000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form </a:t>
            </a:r>
            <a:r>
              <a:rPr lang="en-US" sz="2000" b="1" i="1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phosphoenol pyruvic acid.</a:t>
            </a:r>
          </a:p>
          <a:p>
            <a:pPr>
              <a:buFont typeface="Arial" charset="0"/>
              <a:buChar char="•"/>
            </a:pP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step is catalyzed by an enzyme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Enolase.</a:t>
            </a:r>
            <a:r>
              <a:rPr lang="en-US" sz="2000" dirty="0" smtClean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68531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b="1" u="sng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 GENERATION</a:t>
            </a:r>
            <a:r>
              <a:rPr lang="en-US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endParaRPr lang="en-US" b="1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1600200"/>
            <a:ext cx="7530904" cy="3416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The phosphoenol pyruvic acid molecules transfers its  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high energy phosphate bond to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ADP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is converted 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into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pyruvic acid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formed.</a:t>
            </a:r>
          </a:p>
          <a:p>
            <a:endParaRPr lang="en-US" sz="2400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 reaction is catalyzed by an enzyme called </a:t>
            </a: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Pyruvate </a:t>
            </a:r>
          </a:p>
          <a:p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kinase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noted that two molecules of pyruvic acid are   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formed per molecules of </a:t>
            </a:r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metabolished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kumimoji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9144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BIOLOGICAL SIGNIFICANCE:-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1828800"/>
            <a:ext cx="77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In the absence of  oxygen pyruvic acid  is converted into either </a:t>
            </a:r>
            <a:r>
              <a:rPr lang="en-US" sz="20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alcohol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0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lactic acid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Pyruvic and lactic acids may be returned to the liver where they can be resynthesized to form </a:t>
            </a:r>
            <a:r>
              <a:rPr lang="en-US" sz="20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0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glycogen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reverse anaerobic </a:t>
            </a:r>
            <a:r>
              <a:rPr lang="en-US" sz="20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glycolysis.</a:t>
            </a:r>
          </a:p>
          <a:p>
            <a:endParaRPr lang="en-US" sz="2000" i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Lactic and pyruvic acids may also be broken down in the liver to yield </a:t>
            </a:r>
            <a:r>
              <a:rPr lang="en-US" sz="20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water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through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kreb’s cycle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18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0" y="1143000"/>
            <a:ext cx="6477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References:-</a:t>
            </a:r>
          </a:p>
          <a:p>
            <a:endParaRPr lang="en-IN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IN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Lehninger’s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Biochemistry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(5</a:t>
            </a:r>
            <a:r>
              <a:rPr lang="en-IN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Edition - </a:t>
            </a:r>
            <a:r>
              <a:rPr lang="pt-BR" dirty="0">
                <a:solidFill>
                  <a:schemeClr val="accent4">
                    <a:lumMod val="75000"/>
                  </a:schemeClr>
                </a:solidFill>
              </a:rPr>
              <a:t>David L. </a:t>
            </a:r>
            <a:r>
              <a:rPr lang="en-IN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Nelson &amp;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Michael M. </a:t>
            </a:r>
            <a:r>
              <a:rPr lang="en-IN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Cox.</a:t>
            </a:r>
          </a:p>
          <a:p>
            <a:pPr marL="400050" indent="-400050">
              <a:buFont typeface="+mj-lt"/>
              <a:buAutoNum type="romanUcPeriod"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Fundamentals of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Biochemistry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J.L.JAIN 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2005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CHAND &amp; COMPANY </a:t>
            </a:r>
            <a:r>
              <a:rPr lang="en-IN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LTD. </a:t>
            </a:r>
            <a:r>
              <a:rPr lang="nn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 </a:t>
            </a:r>
            <a:r>
              <a:rPr lang="nn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NAGAR, NEW DELHI-110 055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400050" indent="-400050">
              <a:buFont typeface="+mj-lt"/>
              <a:buAutoNum type="romanUcPeriod"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https://en.wikipedia.org/wiki/Glycolysis</a:t>
            </a:r>
          </a:p>
        </p:txBody>
      </p:sp>
    </p:spTree>
    <p:extLst>
      <p:ext uri="{BB962C8B-B14F-4D97-AF65-F5344CB8AC3E}">
        <p14:creationId xmlns:p14="http://schemas.microsoft.com/office/powerpoint/2010/main" val="345829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19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1600200"/>
            <a:ext cx="632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KIRAN KUMAR H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SHWETA TIWARI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en-US" sz="20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RAJENDRA SINGH</a:t>
            </a:r>
            <a:endParaRPr lang="en-US" sz="20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352800"/>
            <a:ext cx="441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" presetID="5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1126</TotalTime>
  <Words>1382</Words>
  <Application>Microsoft Office PowerPoint</Application>
  <PresentationFormat>On-screen Show (4:3)</PresentationFormat>
  <Paragraphs>211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Parallax</vt:lpstr>
      <vt:lpstr>PowerPoint Presentation</vt:lpstr>
      <vt:lpstr>PowerPoint Presentation</vt:lpstr>
      <vt:lpstr>PowerPoint Presentation</vt:lpstr>
      <vt:lpstr>PowerPoint Presentation</vt:lpstr>
      <vt:lpstr>3. CARBOHYDRATE METABOLISM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GLYCOLYSIS</dc:title>
  <dc:creator>Rajendra</dc:creator>
  <cp:lastModifiedBy>RAJENDRA SINGH</cp:lastModifiedBy>
  <cp:revision>138</cp:revision>
  <dcterms:created xsi:type="dcterms:W3CDTF">2013-10-15T12:53:37Z</dcterms:created>
  <dcterms:modified xsi:type="dcterms:W3CDTF">2020-05-05T13:10:46Z</dcterms:modified>
</cp:coreProperties>
</file>